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906000" type="A4"/>
  <p:notesSz cx="7053263" cy="10180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4FDFE"/>
    <a:srgbClr val="F6F8FC"/>
    <a:srgbClr val="EDF2F9"/>
    <a:srgbClr val="661600"/>
    <a:srgbClr val="0C1ECE"/>
    <a:srgbClr val="0E24F2"/>
    <a:srgbClr val="193BE7"/>
    <a:srgbClr val="1D3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14" y="144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EC7F6-8E26-4A4B-842D-3CC25B23F074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763588"/>
            <a:ext cx="2644775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50" y="4835525"/>
            <a:ext cx="5643563" cy="45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1CCC0-120D-4D98-A0CC-4F540ACC10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66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1CCC0-120D-4D98-A0CC-4F540ACC10C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22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20A0-4439-426A-88F7-91A040D646CB}" type="datetimeFigureOut">
              <a:rPr kumimoji="1" lang="ja-JP" altLang="en-US" smtClean="0"/>
              <a:pPr/>
              <a:t>2015/6/23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0D69A-C61C-4D91-8739-E3C84C05CC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吉備高原しぜんの会\130721 第2回ブッポウソウ写真\吉備の里山にお出かけ（見本）\100712-IMG_1120 小.jpg"/>
          <p:cNvPicPr>
            <a:picLocks noChangeAspect="1" noChangeArrowheads="1"/>
          </p:cNvPicPr>
          <p:nvPr/>
        </p:nvPicPr>
        <p:blipFill>
          <a:blip r:embed="rId4" cstate="print"/>
          <a:srcRect r="10417"/>
          <a:stretch>
            <a:fillRect/>
          </a:stretch>
        </p:blipFill>
        <p:spPr bwMode="auto">
          <a:xfrm>
            <a:off x="4593093" y="1609927"/>
            <a:ext cx="2294762" cy="3352798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560646" y="257487"/>
            <a:ext cx="5676665" cy="761898"/>
          </a:xfrm>
          <a:prstGeom prst="rect">
            <a:avLst/>
          </a:prstGeom>
          <a:noFill/>
        </p:spPr>
        <p:txBody>
          <a:bodyPr wrap="square" lIns="83969" tIns="41985" rIns="83969" bIns="41985" rtlCol="0">
            <a:spAutoFit/>
          </a:bodyPr>
          <a:lstStyle/>
          <a:p>
            <a:r>
              <a:rPr lang="ja-JP" altLang="ja-JP" sz="4400" b="1" kern="100" dirty="0" smtClean="0">
                <a:ln w="3175">
                  <a:noFill/>
                </a:ln>
                <a:solidFill>
                  <a:srgbClr val="0C1EC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「吉備</a:t>
            </a:r>
            <a:r>
              <a:rPr lang="ja-JP" altLang="en-US" sz="4400" b="1" kern="100" dirty="0">
                <a:ln w="3175">
                  <a:noFill/>
                </a:ln>
                <a:solidFill>
                  <a:srgbClr val="0C1EC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高原</a:t>
            </a:r>
            <a:r>
              <a:rPr lang="ja-JP" altLang="ja-JP" sz="4400" b="1" kern="100" dirty="0">
                <a:ln w="3175">
                  <a:noFill/>
                </a:ln>
                <a:solidFill>
                  <a:srgbClr val="0C1EC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</a:t>
            </a:r>
            <a:r>
              <a:rPr lang="ja-JP" altLang="ja-JP" sz="4400" b="1" kern="100" dirty="0" smtClean="0">
                <a:ln w="3175">
                  <a:noFill/>
                </a:ln>
                <a:solidFill>
                  <a:srgbClr val="0C1EC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お出かけ</a:t>
            </a:r>
            <a:r>
              <a:rPr lang="ja-JP" altLang="en-US" sz="4400" b="1" kern="100" dirty="0" smtClean="0">
                <a:ln w="3175">
                  <a:noFill/>
                </a:ln>
                <a:solidFill>
                  <a:srgbClr val="0C1EC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  <a:endParaRPr lang="ja-JP" altLang="en-US" sz="4400" b="1" dirty="0">
              <a:ln w="3175">
                <a:noFill/>
              </a:ln>
              <a:solidFill>
                <a:srgbClr val="0C1ECE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9435" y="966716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b="1" kern="100" dirty="0" smtClean="0">
                <a:ln w="3175">
                  <a:noFill/>
                </a:ln>
                <a:solidFill>
                  <a:srgbClr val="00B05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～</a:t>
            </a:r>
            <a:r>
              <a:rPr lang="ja-JP" altLang="en-US" sz="2400" b="1" kern="100" dirty="0" smtClean="0">
                <a:ln w="3175">
                  <a:noFill/>
                </a:ln>
                <a:solidFill>
                  <a:srgbClr val="00B05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パート</a:t>
            </a:r>
            <a:r>
              <a:rPr lang="en-US" altLang="ja-JP" sz="2400" b="1" kern="100" dirty="0" smtClean="0">
                <a:ln w="3175">
                  <a:noFill/>
                </a:ln>
                <a:solidFill>
                  <a:srgbClr val="00B05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Ⅰ</a:t>
            </a:r>
            <a:r>
              <a:rPr lang="ja-JP" altLang="en-US" sz="2400" b="1" kern="100" dirty="0">
                <a:solidFill>
                  <a:srgbClr val="00B05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　</a:t>
            </a:r>
            <a:r>
              <a:rPr lang="ja-JP" altLang="en-US" sz="2400" b="1" kern="100" dirty="0" smtClean="0">
                <a:solidFill>
                  <a:srgbClr val="00B05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ブッポウソウの観察</a:t>
            </a:r>
            <a:r>
              <a:rPr lang="ja-JP" altLang="ja-JP" sz="2400" b="1" kern="100" dirty="0" smtClean="0">
                <a:ln w="3175">
                  <a:noFill/>
                </a:ln>
                <a:solidFill>
                  <a:srgbClr val="00B05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～</a:t>
            </a:r>
            <a:endParaRPr lang="ja-JP" altLang="en-US" sz="2400" dirty="0">
              <a:ln w="3175">
                <a:noFill/>
              </a:ln>
              <a:solidFill>
                <a:srgbClr val="00B050"/>
              </a:solidFill>
              <a:latin typeface="ＤＦ行書体" panose="03000509000000000000" pitchFamily="65" charset="-128"/>
              <a:ea typeface="ＤＦ行書体" panose="03000509000000000000" pitchFamily="65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60648" y="-4444"/>
            <a:ext cx="63367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b="1" kern="100" dirty="0" smtClean="0">
                <a:solidFill>
                  <a:schemeClr val="accent5">
                    <a:lumMod val="50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独立行政法人国立青少年教育振興機構</a:t>
            </a:r>
            <a:r>
              <a:rPr lang="ja-JP" altLang="en-US" sz="1200" b="1" kern="100" dirty="0" smtClean="0">
                <a:solidFill>
                  <a:schemeClr val="accent5">
                    <a:lumMod val="50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　</a:t>
            </a:r>
            <a:r>
              <a:rPr lang="ja-JP" altLang="ja-JP" sz="1200" b="1" kern="100" dirty="0" smtClean="0">
                <a:solidFill>
                  <a:schemeClr val="accent5">
                    <a:lumMod val="50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国立吉備青少年自然の家　平成２</a:t>
            </a:r>
            <a:r>
              <a:rPr lang="ja-JP" altLang="en-US" sz="1200" b="1" kern="100" dirty="0">
                <a:solidFill>
                  <a:schemeClr val="accent5">
                    <a:lumMod val="50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７</a:t>
            </a:r>
            <a:r>
              <a:rPr lang="ja-JP" altLang="ja-JP" sz="1200" b="1" kern="100" dirty="0" smtClean="0">
                <a:solidFill>
                  <a:schemeClr val="accent5">
                    <a:lumMod val="50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年度教育事業</a:t>
            </a:r>
            <a:endParaRPr lang="ja-JP" altLang="ja-JP" sz="1200" b="1" kern="100" dirty="0">
              <a:solidFill>
                <a:schemeClr val="accent5">
                  <a:lumMod val="50000"/>
                </a:schemeClr>
              </a:solidFill>
              <a:latin typeface="ＤＦＰまるもじ体" pitchFamily="50" charset="-128"/>
              <a:ea typeface="ＤＦＰまるもじ体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6725" y="9542462"/>
            <a:ext cx="2021840" cy="238678"/>
          </a:xfrm>
          <a:prstGeom prst="rect">
            <a:avLst/>
          </a:prstGeom>
          <a:noFill/>
        </p:spPr>
        <p:txBody>
          <a:bodyPr wrap="square" lIns="83969" tIns="41985" rIns="83969" bIns="41985" rtlCol="0">
            <a:spAutoFit/>
          </a:bodyPr>
          <a:lstStyle/>
          <a:p>
            <a:r>
              <a:rPr lang="ja-JP" altLang="en-US" sz="1000" b="1" dirty="0">
                <a:solidFill>
                  <a:schemeClr val="accent3">
                    <a:lumMod val="75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主催　国立吉備青少年自然の家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848882" y="9553969"/>
            <a:ext cx="28503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b="1" dirty="0" smtClean="0">
                <a:solidFill>
                  <a:schemeClr val="accent3">
                    <a:lumMod val="75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連携 「吉備高原」自然の会，岡山の自然を守る会</a:t>
            </a:r>
            <a:endParaRPr lang="ja-JP" altLang="en-US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439215" y="8265368"/>
            <a:ext cx="6014121" cy="1202421"/>
            <a:chOff x="-2338215" y="13680671"/>
            <a:chExt cx="6014121" cy="1202421"/>
          </a:xfrm>
        </p:grpSpPr>
        <p:sp>
          <p:nvSpPr>
            <p:cNvPr id="53" name="角丸四角形 52"/>
            <p:cNvSpPr/>
            <p:nvPr/>
          </p:nvSpPr>
          <p:spPr>
            <a:xfrm>
              <a:off x="-2338215" y="13680671"/>
              <a:ext cx="1880216" cy="390043"/>
            </a:xfrm>
            <a:prstGeom prst="roundRect">
              <a:avLst>
                <a:gd name="adj" fmla="val 0"/>
              </a:avLst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rgbClr val="661600"/>
                </a:solidFill>
                <a:latin typeface="ＤＦＰまるもじ体" pitchFamily="50" charset="-128"/>
                <a:ea typeface="ＤＦＰまるもじ体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-2276935" y="13721803"/>
              <a:ext cx="1862221" cy="307777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まるもじ体"/>
                </a:rPr>
                <a:t>申込み・問合わせ</a:t>
              </a:r>
              <a:r>
                <a:rPr lang="ja-JP" altLang="en-US" sz="1400" b="1" dirty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　</a:t>
              </a:r>
              <a:r>
                <a:rPr lang="ja-JP" altLang="en-US" sz="14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　　　</a:t>
              </a:r>
              <a:endParaRPr kumimoji="1" lang="ja-JP" altLang="en-US" sz="1400" b="1" dirty="0">
                <a:solidFill>
                  <a:srgbClr val="661600"/>
                </a:solidFill>
                <a:latin typeface="ＤＦＰ中丸ゴシック体" panose="020F0500010101010101" pitchFamily="50" charset="-128"/>
                <a:ea typeface="ＤＦＰ中丸ゴシック体" panose="020F0500010101010101" pitchFamily="50" charset="-128"/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-419416" y="13752679"/>
              <a:ext cx="4095322" cy="1130413"/>
            </a:xfrm>
            <a:prstGeom prst="roundRect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-258561" y="13794665"/>
              <a:ext cx="3915758" cy="1046440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square" rtlCol="0">
              <a:spAutoFit/>
            </a:bodyPr>
            <a:lstStyle/>
            <a:p>
              <a:endParaRPr lang="en-US" altLang="ja-JP" sz="1400" b="1" dirty="0" smtClean="0">
                <a:solidFill>
                  <a:srgbClr val="661600"/>
                </a:solidFill>
                <a:latin typeface="ＤＦＰ中丸ゴシック体" panose="020F0500010101010101" pitchFamily="50" charset="-128"/>
                <a:ea typeface="ＤＦＰ中丸ゴシック体" panose="020F0500010101010101" pitchFamily="50" charset="-128"/>
              </a:endParaRPr>
            </a:p>
            <a:p>
              <a:r>
                <a:rPr lang="ja-JP" altLang="en-US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国立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吉備青少年自然の家</a:t>
              </a:r>
            </a:p>
            <a:p>
              <a:r>
                <a:rPr lang="ja-JP" altLang="en-US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「吉備高原に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お出かけ」係　（担当</a:t>
              </a:r>
              <a:r>
                <a:rPr lang="ja-JP" altLang="en-US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：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德永</a:t>
              </a:r>
              <a:r>
                <a:rPr lang="ja-JP" altLang="en-US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）</a:t>
              </a:r>
              <a:endParaRPr lang="ja-JP" altLang="en-US" sz="1200" b="1" dirty="0">
                <a:solidFill>
                  <a:srgbClr val="661600"/>
                </a:solidFill>
                <a:latin typeface="ＤＦＰ中丸ゴシック体" panose="020F0500010101010101" pitchFamily="50" charset="-128"/>
                <a:ea typeface="ＤＦＰ中丸ゴシック体" panose="020F0500010101010101" pitchFamily="50" charset="-128"/>
              </a:endParaRPr>
            </a:p>
            <a:p>
              <a:r>
                <a:rPr lang="ja-JP" altLang="en-US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〒</a:t>
              </a:r>
              <a:r>
                <a:rPr lang="en-US" altLang="ja-JP" sz="1200" b="1" dirty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716-1241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　岡山県加賀郡吉備中央町吉川</a:t>
              </a:r>
              <a:r>
                <a:rPr lang="en-US" altLang="ja-JP" sz="1200" b="1" dirty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4393-82</a:t>
              </a:r>
            </a:p>
            <a:p>
              <a:r>
                <a:rPr lang="en-US" altLang="ja-JP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TEL</a:t>
              </a:r>
              <a:r>
                <a:rPr lang="ja-JP" altLang="en-US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（</a:t>
              </a:r>
              <a:r>
                <a:rPr lang="en-US" altLang="ja-JP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0866</a:t>
              </a:r>
              <a:r>
                <a:rPr lang="ja-JP" altLang="en-US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）</a:t>
              </a:r>
              <a:r>
                <a:rPr lang="en-US" altLang="ja-JP" sz="1200" b="1" dirty="0" smtClean="0">
                  <a:solidFill>
                    <a:srgbClr val="661600"/>
                  </a:solidFill>
                  <a:latin typeface="ＤＦＰ中丸ゴシック体" panose="020F0500010101010101" pitchFamily="50" charset="-128"/>
                  <a:ea typeface="ＤＦＰ中丸ゴシック体" panose="020F0500010101010101" pitchFamily="50" charset="-128"/>
                </a:rPr>
                <a:t>56-7232</a:t>
              </a:r>
              <a:endParaRPr kumimoji="1" lang="ja-JP" altLang="en-US" sz="1200" b="1" dirty="0">
                <a:solidFill>
                  <a:srgbClr val="661600"/>
                </a:solidFill>
                <a:latin typeface="ＤＦＰ中丸ゴシック体" panose="020F0500010101010101" pitchFamily="50" charset="-128"/>
                <a:ea typeface="ＤＦＰ中丸ゴシック体" panose="020F0500010101010101" pitchFamily="50" charset="-128"/>
              </a:endParaRPr>
            </a:p>
          </p:txBody>
        </p:sp>
      </p:grpSp>
      <p:sp>
        <p:nvSpPr>
          <p:cNvPr id="56" name="正方形/長方形 55"/>
          <p:cNvSpPr/>
          <p:nvPr/>
        </p:nvSpPr>
        <p:spPr>
          <a:xfrm>
            <a:off x="3393924" y="8379362"/>
            <a:ext cx="2339332" cy="276999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rPr>
              <a:t>お電話でお申込みください。</a:t>
            </a:r>
            <a:endParaRPr lang="ja-JP" altLang="en-US" sz="1200" dirty="0"/>
          </a:p>
        </p:txBody>
      </p:sp>
      <p:pic>
        <p:nvPicPr>
          <p:cNvPr id="72" name="Picture 4" descr="\\Kibi-kyoyu\国立吉備青少年自然の家\吉備共通\99イラスト・写真・歌・ウーリー\02体験の風をおこそう\02タイトル1（職員加工）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9252">
            <a:off x="5103957" y="1044485"/>
            <a:ext cx="1629682" cy="72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角丸四角形 40"/>
          <p:cNvSpPr/>
          <p:nvPr/>
        </p:nvSpPr>
        <p:spPr>
          <a:xfrm>
            <a:off x="1194169" y="2072032"/>
            <a:ext cx="2666880" cy="534902"/>
          </a:xfrm>
          <a:prstGeom prst="roundRect">
            <a:avLst/>
          </a:prstGeom>
          <a:solidFill>
            <a:srgbClr val="F4FDFE"/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190961" y="1481049"/>
            <a:ext cx="908720" cy="447615"/>
            <a:chOff x="190961" y="1481049"/>
            <a:chExt cx="908720" cy="447615"/>
          </a:xfrm>
        </p:grpSpPr>
        <p:sp>
          <p:nvSpPr>
            <p:cNvPr id="22" name="円/楕円 21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90961" y="1481050"/>
              <a:ext cx="9087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200" b="1" dirty="0" smtClean="0">
                  <a:solidFill>
                    <a:srgbClr val="661600"/>
                  </a:solidFill>
                  <a:latin typeface="ＤＦＰまるもじ体" pitchFamily="50" charset="-128"/>
                  <a:ea typeface="ＤＦＰまるもじ体" pitchFamily="50" charset="-128"/>
                </a:rPr>
                <a:t>日時</a:t>
              </a:r>
              <a:endParaRPr kumimoji="1" lang="en-US" altLang="ja-JP" sz="22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196752" y="1494717"/>
            <a:ext cx="3751333" cy="433947"/>
            <a:chOff x="1196752" y="1494717"/>
            <a:chExt cx="3751333" cy="433947"/>
          </a:xfrm>
        </p:grpSpPr>
        <p:sp>
          <p:nvSpPr>
            <p:cNvPr id="37" name="角丸四角形 36"/>
            <p:cNvSpPr/>
            <p:nvPr/>
          </p:nvSpPr>
          <p:spPr>
            <a:xfrm>
              <a:off x="1196752" y="1494717"/>
              <a:ext cx="3648739" cy="433947"/>
            </a:xfrm>
            <a:prstGeom prst="roundRect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！</a:t>
              </a:r>
              <a:endParaRPr kumimoji="1" lang="ja-JP" altLang="en-US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299348" y="1541808"/>
              <a:ext cx="36487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平成２７年７月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１８</a:t>
              </a:r>
              <a:r>
                <a:rPr kumimoji="1"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日（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土</a:t>
              </a:r>
              <a:r>
                <a:rPr kumimoji="1"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）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　</a:t>
              </a:r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　　９</a:t>
              </a:r>
              <a:r>
                <a:rPr kumimoji="1"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時集合～１２時解散</a:t>
              </a:r>
              <a:endParaRPr kumimoji="1" lang="en-US" altLang="ja-JP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endParaRPr>
            </a:p>
          </p:txBody>
        </p:sp>
      </p:grpSp>
      <p:sp>
        <p:nvSpPr>
          <p:cNvPr id="57" name="テキスト ボックス 56"/>
          <p:cNvSpPr txBox="1"/>
          <p:nvPr/>
        </p:nvSpPr>
        <p:spPr>
          <a:xfrm>
            <a:off x="1243455" y="2114490"/>
            <a:ext cx="29528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国立吉備青少年自然の家</a:t>
            </a:r>
            <a:endParaRPr kumimoji="1" lang="en-US" altLang="ja-JP" sz="1200" b="1" dirty="0" smtClean="0">
              <a:solidFill>
                <a:srgbClr val="661600"/>
              </a:solidFill>
              <a:latin typeface="ＤＦＰまるもじ体" panose="040F0500010101010101" pitchFamily="50" charset="-128"/>
              <a:ea typeface="ＤＦＰまるもじ体" panose="040F0500010101010101" pitchFamily="50" charset="-128"/>
            </a:endParaRPr>
          </a:p>
          <a:p>
            <a:r>
              <a:rPr kumimoji="1" lang="ja-JP" altLang="en-US" sz="9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 岡山県加賀郡吉備中央町吉川</a:t>
            </a:r>
            <a:r>
              <a:rPr lang="en-US" altLang="ja-JP" sz="9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4393-82</a:t>
            </a:r>
            <a:endParaRPr kumimoji="1" lang="ja-JP" altLang="en-US" sz="900" b="1" dirty="0">
              <a:solidFill>
                <a:srgbClr val="661600"/>
              </a:solidFill>
              <a:latin typeface="ＤＦＰまるもじ体" panose="040F0500010101010101" pitchFamily="50" charset="-128"/>
              <a:ea typeface="ＤＦＰまるもじ体" panose="040F0500010101010101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196752" y="2749596"/>
            <a:ext cx="3648740" cy="446277"/>
            <a:chOff x="1196752" y="2749596"/>
            <a:chExt cx="3648740" cy="446277"/>
          </a:xfrm>
        </p:grpSpPr>
        <p:sp>
          <p:nvSpPr>
            <p:cNvPr id="44" name="角丸四角形 43"/>
            <p:cNvSpPr/>
            <p:nvPr/>
          </p:nvSpPr>
          <p:spPr>
            <a:xfrm>
              <a:off x="1196752" y="2749596"/>
              <a:ext cx="3648740" cy="446277"/>
            </a:xfrm>
            <a:prstGeom prst="roundRect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279421" y="2749597"/>
              <a:ext cx="354614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itchFamily="50" charset="-128"/>
                  <a:ea typeface="ＤＦＰまるもじ体" pitchFamily="50" charset="-128"/>
                </a:rPr>
                <a:t>小学生を含む家族</a:t>
              </a:r>
              <a:endParaRPr lang="en-US" altLang="ja-JP" sz="1200" b="1" dirty="0" smtClean="0">
                <a:solidFill>
                  <a:srgbClr val="661600"/>
                </a:solidFill>
                <a:latin typeface="ＤＦＰまるもじ体" pitchFamily="50" charset="-128"/>
                <a:ea typeface="ＤＦＰまるもじ体" pitchFamily="50" charset="-128"/>
              </a:endParaRPr>
            </a:p>
            <a:p>
              <a:pPr marL="712788" indent="-712788"/>
              <a:r>
                <a:rPr lang="en-US" altLang="ja-JP" sz="1100" b="1" dirty="0">
                  <a:solidFill>
                    <a:srgbClr val="661600"/>
                  </a:solidFill>
                  <a:latin typeface="ＤＦＰまるもじ体" pitchFamily="50" charset="-128"/>
                  <a:ea typeface="ＤＦＰまるもじ体" pitchFamily="50" charset="-128"/>
                </a:rPr>
                <a:t> </a:t>
              </a:r>
              <a:r>
                <a:rPr lang="en-US" altLang="ja-JP" sz="1100" b="1" dirty="0" smtClean="0">
                  <a:solidFill>
                    <a:srgbClr val="661600"/>
                  </a:solidFill>
                  <a:latin typeface="ＤＦＰまるもじ体" pitchFamily="50" charset="-128"/>
                  <a:ea typeface="ＤＦＰまるもじ体" pitchFamily="50" charset="-128"/>
                </a:rPr>
                <a:t> ※</a:t>
              </a:r>
              <a:r>
                <a:rPr lang="ja-JP" altLang="en-US" sz="11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お子さんだけの参加はできません。先着１０家族です。</a:t>
              </a:r>
              <a:endParaRPr lang="en-US" altLang="ja-JP" sz="1100" b="1" dirty="0" smtClean="0">
                <a:solidFill>
                  <a:schemeClr val="tx2"/>
                </a:solidFill>
                <a:latin typeface="ＤＦＰまるもじ体" pitchFamily="50" charset="-128"/>
                <a:ea typeface="ＤＦＰまるもじ体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041698" y="7750769"/>
            <a:ext cx="3475779" cy="456744"/>
            <a:chOff x="1203883" y="4241288"/>
            <a:chExt cx="1660371" cy="1081902"/>
          </a:xfrm>
        </p:grpSpPr>
        <p:sp>
          <p:nvSpPr>
            <p:cNvPr id="47" name="角丸四角形 46"/>
            <p:cNvSpPr/>
            <p:nvPr/>
          </p:nvSpPr>
          <p:spPr>
            <a:xfrm>
              <a:off x="1203883" y="4241288"/>
              <a:ext cx="1660371" cy="1081902"/>
            </a:xfrm>
            <a:prstGeom prst="roundRect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253421" y="4273242"/>
              <a:ext cx="1563919" cy="441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87425" indent="-987425"/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汚れてもいい服装　（長袖・長ズボン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・</a:t>
              </a:r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帽子），</a:t>
              </a:r>
              <a:endParaRPr lang="en-US" altLang="ja-JP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endParaRPr>
            </a:p>
            <a:p>
              <a:pPr marL="987425" indent="-987425"/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タオル，飲み物，雨具，</a:t>
              </a:r>
              <a:endParaRPr lang="en-US" altLang="ja-JP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endParaRPr>
            </a:p>
          </p:txBody>
        </p:sp>
      </p:grpSp>
      <p:sp>
        <p:nvSpPr>
          <p:cNvPr id="58" name="正方形/長方形 57"/>
          <p:cNvSpPr/>
          <p:nvPr/>
        </p:nvSpPr>
        <p:spPr>
          <a:xfrm>
            <a:off x="692696" y="4822777"/>
            <a:ext cx="6115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b="1" kern="100" dirty="0" smtClean="0">
                <a:ln w="3175">
                  <a:noFill/>
                </a:ln>
                <a:solidFill>
                  <a:srgbClr val="FF000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～</a:t>
            </a:r>
            <a:r>
              <a:rPr lang="ja-JP" altLang="en-US" sz="2400" b="1" kern="100" dirty="0">
                <a:ln w="3175">
                  <a:noFill/>
                </a:ln>
                <a:solidFill>
                  <a:srgbClr val="FF000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パート</a:t>
            </a:r>
            <a:r>
              <a:rPr lang="en-US" altLang="ja-JP" sz="2400" b="1" kern="100" dirty="0">
                <a:ln w="3175">
                  <a:noFill/>
                </a:ln>
                <a:solidFill>
                  <a:srgbClr val="FF000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Ⅱ</a:t>
            </a:r>
            <a:r>
              <a:rPr lang="ja-JP" altLang="en-US" sz="2400" b="1" kern="100" dirty="0">
                <a:solidFill>
                  <a:srgbClr val="FF000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　カブトムシ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をつかまえよう</a:t>
            </a:r>
            <a:r>
              <a:rPr lang="ja-JP" altLang="ja-JP" sz="2400" b="1" kern="100" dirty="0" smtClean="0">
                <a:ln w="3175">
                  <a:noFill/>
                </a:ln>
                <a:solidFill>
                  <a:srgbClr val="FF0000"/>
                </a:solidFill>
                <a:latin typeface="ＤＦ行書体" panose="03000509000000000000" pitchFamily="65" charset="-128"/>
                <a:ea typeface="ＤＦ行書体" panose="03000509000000000000" pitchFamily="65" charset="-128"/>
              </a:rPr>
              <a:t>～</a:t>
            </a:r>
            <a:endParaRPr lang="ja-JP" altLang="en-US" sz="2400" dirty="0">
              <a:ln w="3175">
                <a:noFill/>
              </a:ln>
              <a:solidFill>
                <a:srgbClr val="FF0000"/>
              </a:solidFill>
              <a:latin typeface="ＤＦ行書体" panose="03000509000000000000" pitchFamily="65" charset="-128"/>
              <a:ea typeface="ＤＦ行書体" panose="03000509000000000000" pitchFamily="65" charset="-128"/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3046489" y="5400326"/>
            <a:ext cx="3751333" cy="433947"/>
            <a:chOff x="1196752" y="1494717"/>
            <a:chExt cx="3751333" cy="433947"/>
          </a:xfrm>
        </p:grpSpPr>
        <p:sp>
          <p:nvSpPr>
            <p:cNvPr id="76" name="角丸四角形 75"/>
            <p:cNvSpPr/>
            <p:nvPr/>
          </p:nvSpPr>
          <p:spPr>
            <a:xfrm>
              <a:off x="1196752" y="1494717"/>
              <a:ext cx="3648739" cy="433947"/>
            </a:xfrm>
            <a:prstGeom prst="roundRect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！</a:t>
              </a:r>
              <a:endParaRPr kumimoji="1" lang="ja-JP" altLang="en-US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299348" y="1541808"/>
              <a:ext cx="36487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平成２７年８月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９</a:t>
              </a:r>
              <a:r>
                <a:rPr kumimoji="1"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日（</a:t>
              </a:r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日</a:t>
              </a:r>
              <a:r>
                <a:rPr kumimoji="1"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）</a:t>
              </a:r>
              <a:r>
                <a:rPr lang="ja-JP" altLang="en-US" sz="1200" b="1" dirty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　</a:t>
              </a:r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　　９</a:t>
              </a:r>
              <a:r>
                <a:rPr kumimoji="1"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時集合～１２時解散</a:t>
              </a:r>
              <a:endParaRPr kumimoji="1" lang="en-US" altLang="ja-JP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endParaRPr>
            </a:p>
          </p:txBody>
        </p:sp>
      </p:grpSp>
      <p:sp>
        <p:nvSpPr>
          <p:cNvPr id="85" name="角丸四角形 84"/>
          <p:cNvSpPr/>
          <p:nvPr/>
        </p:nvSpPr>
        <p:spPr>
          <a:xfrm>
            <a:off x="3052107" y="5922925"/>
            <a:ext cx="2688367" cy="449833"/>
          </a:xfrm>
          <a:prstGeom prst="roundRect">
            <a:avLst/>
          </a:prstGeom>
          <a:solidFill>
            <a:srgbClr val="F4FDFE"/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115999" y="5945883"/>
            <a:ext cx="3637026" cy="415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国立吉備青少年自然の家</a:t>
            </a:r>
            <a:endParaRPr kumimoji="1" lang="en-US" altLang="ja-JP" sz="1200" b="1" dirty="0" smtClean="0">
              <a:solidFill>
                <a:srgbClr val="661600"/>
              </a:solidFill>
              <a:latin typeface="ＤＦＰまるもじ体" panose="040F0500010101010101" pitchFamily="50" charset="-128"/>
              <a:ea typeface="ＤＦＰまるもじ体" panose="040F0500010101010101" pitchFamily="50" charset="-128"/>
            </a:endParaRPr>
          </a:p>
          <a:p>
            <a:r>
              <a:rPr kumimoji="1" lang="ja-JP" altLang="en-US" sz="9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 岡山県加賀郡吉備中央町吉川</a:t>
            </a:r>
            <a:r>
              <a:rPr lang="en-US" altLang="ja-JP" sz="9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4393-82</a:t>
            </a:r>
            <a:endParaRPr kumimoji="1" lang="ja-JP" altLang="en-US" sz="900" b="1" dirty="0">
              <a:solidFill>
                <a:srgbClr val="661600"/>
              </a:solidFill>
              <a:latin typeface="ＤＦＰまるもじ体" panose="040F0500010101010101" pitchFamily="50" charset="-128"/>
              <a:ea typeface="ＤＦＰまるもじ体" panose="040F0500010101010101" pitchFamily="50" charset="-128"/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3041698" y="7197325"/>
            <a:ext cx="3045936" cy="412510"/>
            <a:chOff x="1225202" y="3415705"/>
            <a:chExt cx="3045936" cy="412510"/>
          </a:xfrm>
        </p:grpSpPr>
        <p:sp>
          <p:nvSpPr>
            <p:cNvPr id="71" name="角丸四角形 70"/>
            <p:cNvSpPr/>
            <p:nvPr/>
          </p:nvSpPr>
          <p:spPr>
            <a:xfrm>
              <a:off x="1225202" y="3415705"/>
              <a:ext cx="2187502" cy="412510"/>
            </a:xfrm>
            <a:prstGeom prst="roundRect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268011" y="3540610"/>
              <a:ext cx="300312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 お一人１５０円（保険料）</a:t>
              </a:r>
              <a:endParaRPr lang="ja-JP" altLang="en-US" sz="1200" b="1" dirty="0">
                <a:solidFill>
                  <a:schemeClr val="accent5">
                    <a:lumMod val="75000"/>
                  </a:schemeClr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3041698" y="6523459"/>
            <a:ext cx="3648740" cy="528866"/>
            <a:chOff x="1196752" y="2696101"/>
            <a:chExt cx="3648740" cy="669049"/>
          </a:xfrm>
        </p:grpSpPr>
        <p:sp>
          <p:nvSpPr>
            <p:cNvPr id="84" name="角丸四角形 83"/>
            <p:cNvSpPr/>
            <p:nvPr/>
          </p:nvSpPr>
          <p:spPr>
            <a:xfrm>
              <a:off x="1196752" y="2696101"/>
              <a:ext cx="3648740" cy="669049"/>
            </a:xfrm>
            <a:prstGeom prst="roundRect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1279421" y="2749597"/>
              <a:ext cx="354614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itchFamily="50" charset="-128"/>
                  <a:ea typeface="ＤＦＰまるもじ体" pitchFamily="50" charset="-128"/>
                </a:rPr>
                <a:t>小学生を含む家族</a:t>
              </a:r>
              <a:endParaRPr lang="en-US" altLang="ja-JP" sz="1200" b="1" dirty="0" smtClean="0">
                <a:solidFill>
                  <a:srgbClr val="661600"/>
                </a:solidFill>
                <a:latin typeface="ＤＦＰまるもじ体" pitchFamily="50" charset="-128"/>
                <a:ea typeface="ＤＦＰまるもじ体" pitchFamily="50" charset="-128"/>
              </a:endParaRPr>
            </a:p>
            <a:p>
              <a:pPr marL="712788" indent="-712788"/>
              <a:r>
                <a:rPr lang="en-US" altLang="ja-JP" sz="1100" b="1" dirty="0">
                  <a:solidFill>
                    <a:srgbClr val="661600"/>
                  </a:solidFill>
                  <a:latin typeface="ＤＦＰまるもじ体" pitchFamily="50" charset="-128"/>
                  <a:ea typeface="ＤＦＰまるもじ体" pitchFamily="50" charset="-128"/>
                </a:rPr>
                <a:t> </a:t>
              </a:r>
              <a:r>
                <a:rPr lang="en-US" altLang="ja-JP" sz="1100" b="1" dirty="0" smtClean="0">
                  <a:solidFill>
                    <a:srgbClr val="661600"/>
                  </a:solidFill>
                  <a:latin typeface="ＤＦＰまるもじ体" pitchFamily="50" charset="-128"/>
                  <a:ea typeface="ＤＦＰまるもじ体" pitchFamily="50" charset="-128"/>
                </a:rPr>
                <a:t> ※</a:t>
              </a:r>
              <a:r>
                <a:rPr lang="ja-JP" altLang="en-US" sz="1100" b="1" dirty="0" smtClean="0">
                  <a:solidFill>
                    <a:srgbClr val="661600"/>
                  </a:solidFill>
                  <a:latin typeface="ＤＦＰまるもじ体" panose="040F0500010101010101" pitchFamily="50" charset="-128"/>
                  <a:ea typeface="ＤＦＰまるもじ体" panose="040F0500010101010101" pitchFamily="50" charset="-128"/>
                </a:rPr>
                <a:t>お子さんだけの参加はできません。先着１０家族です。</a:t>
              </a:r>
              <a:endParaRPr lang="en-US" altLang="ja-JP" sz="1100" b="1" dirty="0" smtClean="0">
                <a:solidFill>
                  <a:schemeClr val="tx2"/>
                </a:solidFill>
                <a:latin typeface="ＤＦＰまるもじ体" pitchFamily="50" charset="-128"/>
                <a:ea typeface="ＤＦＰまるもじ体" pitchFamily="50" charset="-128"/>
              </a:endParaRPr>
            </a:p>
          </p:txBody>
        </p:sp>
      </p:grpSp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582" y="5272301"/>
            <a:ext cx="1868448" cy="2491264"/>
          </a:xfrm>
          <a:prstGeom prst="rect">
            <a:avLst/>
          </a:prstGeom>
          <a:noFill/>
        </p:spPr>
      </p:pic>
      <p:grpSp>
        <p:nvGrpSpPr>
          <p:cNvPr id="79" name="グループ化 78"/>
          <p:cNvGrpSpPr/>
          <p:nvPr/>
        </p:nvGrpSpPr>
        <p:grpSpPr>
          <a:xfrm>
            <a:off x="1208096" y="3299836"/>
            <a:ext cx="2081316" cy="416797"/>
            <a:chOff x="1196752" y="2749596"/>
            <a:chExt cx="3648740" cy="446277"/>
          </a:xfrm>
        </p:grpSpPr>
        <p:sp>
          <p:nvSpPr>
            <p:cNvPr id="80" name="角丸四角形 79"/>
            <p:cNvSpPr/>
            <p:nvPr/>
          </p:nvSpPr>
          <p:spPr>
            <a:xfrm>
              <a:off x="1196752" y="2749596"/>
              <a:ext cx="3648740" cy="446277"/>
            </a:xfrm>
            <a:prstGeom prst="roundRect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1297932" y="2818452"/>
              <a:ext cx="354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661600"/>
                  </a:solidFill>
                  <a:latin typeface="ＤＦＰまるもじ体" pitchFamily="50" charset="-128"/>
                  <a:ea typeface="ＤＦＰまるもじ体" pitchFamily="50" charset="-128"/>
                </a:rPr>
                <a:t>お一人１５０円（保険料）</a:t>
              </a:r>
            </a:p>
          </p:txBody>
        </p:sp>
      </p:grpSp>
      <p:sp>
        <p:nvSpPr>
          <p:cNvPr id="82" name="角丸四角形 81"/>
          <p:cNvSpPr/>
          <p:nvPr/>
        </p:nvSpPr>
        <p:spPr>
          <a:xfrm>
            <a:off x="1183402" y="3846789"/>
            <a:ext cx="3002126" cy="795872"/>
          </a:xfrm>
          <a:prstGeom prst="roundRect">
            <a:avLst/>
          </a:prstGeom>
          <a:solidFill>
            <a:schemeClr val="bg1"/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1217701" y="3960135"/>
            <a:ext cx="36215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7425" indent="-987425"/>
            <a:r>
              <a:rPr lang="ja-JP" altLang="en-US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汚れてもいい服装　（長袖・長ズボン</a:t>
            </a:r>
            <a:r>
              <a:rPr lang="ja-JP" altLang="en-US" sz="1200" b="1" dirty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・</a:t>
            </a:r>
            <a:r>
              <a:rPr lang="ja-JP" altLang="en-US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帽子），</a:t>
            </a:r>
            <a:endParaRPr lang="en-US" altLang="ja-JP" sz="1200" b="1" dirty="0" smtClean="0">
              <a:solidFill>
                <a:srgbClr val="661600"/>
              </a:solidFill>
              <a:latin typeface="ＤＦＰまるもじ体" panose="040F0500010101010101" pitchFamily="50" charset="-128"/>
              <a:ea typeface="ＤＦＰまるもじ体" panose="040F0500010101010101" pitchFamily="50" charset="-128"/>
            </a:endParaRPr>
          </a:p>
          <a:p>
            <a:pPr marL="987425" indent="-987425"/>
            <a:r>
              <a:rPr lang="ja-JP" altLang="en-US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タオル，飲み物，雨具，</a:t>
            </a:r>
            <a:endParaRPr lang="en-US" altLang="ja-JP" sz="1200" b="1" dirty="0" smtClean="0">
              <a:solidFill>
                <a:srgbClr val="661600"/>
              </a:solidFill>
              <a:latin typeface="ＤＦＰまるもじ体" panose="040F0500010101010101" pitchFamily="50" charset="-128"/>
              <a:ea typeface="ＤＦＰまるもじ体" panose="040F0500010101010101" pitchFamily="50" charset="-128"/>
            </a:endParaRPr>
          </a:p>
          <a:p>
            <a:pPr marL="987425" indent="-987425"/>
            <a:r>
              <a:rPr lang="ja-JP" altLang="en-US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双眼鏡（</a:t>
            </a:r>
            <a:r>
              <a:rPr lang="ja-JP" altLang="en-US" sz="1200" b="1" dirty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家族</a:t>
            </a:r>
            <a:r>
              <a:rPr lang="ja-JP" altLang="en-US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に</a:t>
            </a:r>
            <a:r>
              <a:rPr lang="en-US" altLang="ja-JP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1</a:t>
            </a:r>
            <a:r>
              <a:rPr lang="ja-JP" altLang="en-US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台貸し出し</a:t>
            </a:r>
            <a:r>
              <a:rPr lang="ja-JP" altLang="en-US" sz="1200" b="1" dirty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ます</a:t>
            </a:r>
            <a:r>
              <a:rPr lang="ja-JP" altLang="en-US" sz="1200" b="1" dirty="0" smtClean="0">
                <a:solidFill>
                  <a:srgbClr val="661600"/>
                </a:solidFill>
                <a:latin typeface="ＤＦＰまるもじ体" panose="040F0500010101010101" pitchFamily="50" charset="-128"/>
                <a:ea typeface="ＤＦＰまるもじ体" panose="040F0500010101010101" pitchFamily="50" charset="-128"/>
              </a:rPr>
              <a:t>。）</a:t>
            </a:r>
            <a:endParaRPr lang="en-US" altLang="ja-JP" sz="1200" b="1" dirty="0" smtClean="0">
              <a:solidFill>
                <a:srgbClr val="661600"/>
              </a:solidFill>
              <a:latin typeface="ＤＦＰまるもじ体" panose="040F0500010101010101" pitchFamily="50" charset="-128"/>
              <a:ea typeface="ＤＦＰまるもじ体" panose="040F0500010101010101" pitchFamily="50" charset="-128"/>
            </a:endParaRPr>
          </a:p>
        </p:txBody>
      </p:sp>
      <p:grpSp>
        <p:nvGrpSpPr>
          <p:cNvPr id="92" name="グループ化 91"/>
          <p:cNvGrpSpPr/>
          <p:nvPr/>
        </p:nvGrpSpPr>
        <p:grpSpPr>
          <a:xfrm>
            <a:off x="190961" y="2152715"/>
            <a:ext cx="908720" cy="447615"/>
            <a:chOff x="190961" y="1481049"/>
            <a:chExt cx="908720" cy="447615"/>
          </a:xfrm>
        </p:grpSpPr>
        <p:sp>
          <p:nvSpPr>
            <p:cNvPr id="93" name="円/楕円 92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190961" y="1481050"/>
              <a:ext cx="9087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200" b="1" dirty="0" smtClean="0">
                  <a:solidFill>
                    <a:srgbClr val="661600"/>
                  </a:solidFill>
                  <a:latin typeface="ＤＦ中丸ゴシック体" pitchFamily="1" charset="-128"/>
                  <a:ea typeface="ＤＦ中丸ゴシック体" pitchFamily="1" charset="-128"/>
                </a:rPr>
                <a:t>会場</a:t>
              </a:r>
              <a:endParaRPr kumimoji="1" lang="en-US" altLang="ja-JP" sz="22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180490" y="2773799"/>
            <a:ext cx="908720" cy="447615"/>
            <a:chOff x="190961" y="1481049"/>
            <a:chExt cx="908720" cy="447615"/>
          </a:xfrm>
        </p:grpSpPr>
        <p:sp>
          <p:nvSpPr>
            <p:cNvPr id="104" name="円/楕円 103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190961" y="1481050"/>
              <a:ext cx="9087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 smtClean="0">
                  <a:solidFill>
                    <a:srgbClr val="661600"/>
                  </a:solidFill>
                  <a:latin typeface="ＤＦ中丸ゴシック体" pitchFamily="1" charset="-128"/>
                  <a:ea typeface="ＤＦＰまるもじ体" pitchFamily="50" charset="-128"/>
                </a:rPr>
                <a:t>対象</a:t>
              </a:r>
              <a:endParaRPr kumimoji="1" lang="en-US" altLang="ja-JP" sz="22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173669" y="3299836"/>
            <a:ext cx="908720" cy="447615"/>
            <a:chOff x="173669" y="1481049"/>
            <a:chExt cx="908720" cy="447615"/>
          </a:xfrm>
        </p:grpSpPr>
        <p:sp>
          <p:nvSpPr>
            <p:cNvPr id="107" name="円/楕円 106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73669" y="1532312"/>
              <a:ext cx="9087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solidFill>
                    <a:srgbClr val="661600"/>
                  </a:solidFill>
                  <a:latin typeface="ＤＦ中丸ゴシック体" pitchFamily="1" charset="-128"/>
                  <a:ea typeface="ＤＦＰまるもじ体" pitchFamily="50" charset="-128"/>
                </a:rPr>
                <a:t>参加費</a:t>
              </a:r>
              <a:endParaRPr kumimoji="1" lang="en-US" altLang="ja-JP" sz="16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189089" y="4020917"/>
            <a:ext cx="908720" cy="447615"/>
            <a:chOff x="190961" y="1481049"/>
            <a:chExt cx="908720" cy="447615"/>
          </a:xfrm>
        </p:grpSpPr>
        <p:sp>
          <p:nvSpPr>
            <p:cNvPr id="110" name="円/楕円 109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190961" y="1481050"/>
              <a:ext cx="9087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200" b="1" dirty="0" smtClean="0">
                  <a:solidFill>
                    <a:srgbClr val="661600"/>
                  </a:solidFill>
                  <a:latin typeface="ＤＦ中丸ゴシック体" pitchFamily="1" charset="-128"/>
                  <a:ea typeface="ＤＦ中丸ゴシック体" pitchFamily="1" charset="-128"/>
                </a:rPr>
                <a:t>持物</a:t>
              </a:r>
              <a:endParaRPr kumimoji="1" lang="en-US" altLang="ja-JP" sz="22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2064509" y="5362108"/>
            <a:ext cx="908720" cy="447615"/>
            <a:chOff x="190961" y="1481049"/>
            <a:chExt cx="908720" cy="447615"/>
          </a:xfrm>
        </p:grpSpPr>
        <p:sp>
          <p:nvSpPr>
            <p:cNvPr id="113" name="円/楕円 112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190961" y="1481050"/>
              <a:ext cx="9087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200" b="1" dirty="0" smtClean="0">
                  <a:solidFill>
                    <a:srgbClr val="661600"/>
                  </a:solidFill>
                  <a:latin typeface="ＤＦＰまるもじ体" pitchFamily="50" charset="-128"/>
                  <a:ea typeface="ＤＦＰまるもじ体" pitchFamily="50" charset="-128"/>
                </a:rPr>
                <a:t>日時</a:t>
              </a:r>
              <a:endParaRPr kumimoji="1" lang="en-US" altLang="ja-JP" sz="22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2064509" y="5957574"/>
            <a:ext cx="908720" cy="447615"/>
            <a:chOff x="190961" y="1481049"/>
            <a:chExt cx="908720" cy="447615"/>
          </a:xfrm>
        </p:grpSpPr>
        <p:sp>
          <p:nvSpPr>
            <p:cNvPr id="116" name="円/楕円 115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190961" y="1481050"/>
              <a:ext cx="9087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200" b="1" dirty="0" smtClean="0">
                  <a:solidFill>
                    <a:srgbClr val="661600"/>
                  </a:solidFill>
                  <a:latin typeface="ＤＦ中丸ゴシック体" pitchFamily="1" charset="-128"/>
                  <a:ea typeface="ＤＦ中丸ゴシック体" pitchFamily="1" charset="-128"/>
                </a:rPr>
                <a:t>会場</a:t>
              </a:r>
              <a:endParaRPr kumimoji="1" lang="en-US" altLang="ja-JP" sz="22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grpSp>
        <p:nvGrpSpPr>
          <p:cNvPr id="118" name="グループ化 117"/>
          <p:cNvGrpSpPr/>
          <p:nvPr/>
        </p:nvGrpSpPr>
        <p:grpSpPr>
          <a:xfrm>
            <a:off x="2054038" y="6569133"/>
            <a:ext cx="908720" cy="447615"/>
            <a:chOff x="190961" y="1481049"/>
            <a:chExt cx="908720" cy="447615"/>
          </a:xfrm>
        </p:grpSpPr>
        <p:sp>
          <p:nvSpPr>
            <p:cNvPr id="119" name="円/楕円 118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190961" y="1481050"/>
              <a:ext cx="9087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 smtClean="0">
                  <a:solidFill>
                    <a:srgbClr val="661600"/>
                  </a:solidFill>
                  <a:latin typeface="ＤＦ中丸ゴシック体" pitchFamily="1" charset="-128"/>
                  <a:ea typeface="ＤＦＰまるもじ体" pitchFamily="50" charset="-128"/>
                </a:rPr>
                <a:t>対象</a:t>
              </a:r>
              <a:endParaRPr kumimoji="1" lang="en-US" altLang="ja-JP" sz="22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grpSp>
        <p:nvGrpSpPr>
          <p:cNvPr id="121" name="グループ化 120"/>
          <p:cNvGrpSpPr/>
          <p:nvPr/>
        </p:nvGrpSpPr>
        <p:grpSpPr>
          <a:xfrm>
            <a:off x="2047217" y="7180895"/>
            <a:ext cx="908720" cy="447615"/>
            <a:chOff x="173669" y="1481049"/>
            <a:chExt cx="908720" cy="447615"/>
          </a:xfrm>
        </p:grpSpPr>
        <p:sp>
          <p:nvSpPr>
            <p:cNvPr id="122" name="円/楕円 121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173669" y="1532312"/>
              <a:ext cx="9087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solidFill>
                    <a:srgbClr val="661600"/>
                  </a:solidFill>
                  <a:latin typeface="ＤＦ中丸ゴシック体" pitchFamily="1" charset="-128"/>
                  <a:ea typeface="ＤＦＰまるもじ体" pitchFamily="50" charset="-128"/>
                </a:rPr>
                <a:t>参加費</a:t>
              </a:r>
              <a:endParaRPr kumimoji="1" lang="en-US" altLang="ja-JP" sz="16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2062637" y="7778151"/>
            <a:ext cx="908720" cy="447615"/>
            <a:chOff x="190961" y="1481049"/>
            <a:chExt cx="908720" cy="447615"/>
          </a:xfrm>
        </p:grpSpPr>
        <p:sp>
          <p:nvSpPr>
            <p:cNvPr id="125" name="円/楕円 124"/>
            <p:cNvSpPr/>
            <p:nvPr/>
          </p:nvSpPr>
          <p:spPr>
            <a:xfrm>
              <a:off x="199560" y="1481049"/>
              <a:ext cx="764704" cy="447615"/>
            </a:xfrm>
            <a:prstGeom prst="ellipse">
              <a:avLst/>
            </a:prstGeom>
            <a:solidFill>
              <a:srgbClr val="F4FDFE"/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190961" y="1481050"/>
              <a:ext cx="9087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200" b="1" dirty="0" smtClean="0">
                  <a:solidFill>
                    <a:srgbClr val="661600"/>
                  </a:solidFill>
                  <a:latin typeface="ＤＦ中丸ゴシック体" pitchFamily="1" charset="-128"/>
                  <a:ea typeface="ＤＦ中丸ゴシック体" pitchFamily="1" charset="-128"/>
                </a:rPr>
                <a:t>持物</a:t>
              </a:r>
              <a:endParaRPr kumimoji="1" lang="en-US" altLang="ja-JP" sz="2200" b="1" dirty="0" smtClean="0">
                <a:solidFill>
                  <a:srgbClr val="661600"/>
                </a:solidFill>
                <a:latin typeface="ＤＦ中丸ゴシック体" pitchFamily="1" charset="-128"/>
                <a:ea typeface="ＤＦ中丸ゴシック体" pitchFamily="1" charset="-128"/>
              </a:endParaRPr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4619016" y="9561512"/>
            <a:ext cx="2504308" cy="238678"/>
          </a:xfrm>
          <a:prstGeom prst="rect">
            <a:avLst/>
          </a:prstGeom>
          <a:noFill/>
        </p:spPr>
        <p:txBody>
          <a:bodyPr wrap="square" lIns="83969" tIns="41985" rIns="83969" bIns="41985" rtlCol="0">
            <a:spAutoFit/>
          </a:bodyPr>
          <a:lstStyle/>
          <a:p>
            <a:r>
              <a:rPr lang="ja-JP" altLang="en-US" sz="1000" b="1" dirty="0">
                <a:solidFill>
                  <a:schemeClr val="accent3">
                    <a:lumMod val="75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後援</a:t>
            </a:r>
            <a:r>
              <a:rPr lang="ja-JP" altLang="en-US" sz="1000" b="1" dirty="0">
                <a:solidFill>
                  <a:schemeClr val="accent3">
                    <a:lumMod val="75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　</a:t>
            </a:r>
            <a:r>
              <a:rPr lang="ja-JP" altLang="en-US" sz="1000" b="1" dirty="0">
                <a:solidFill>
                  <a:schemeClr val="accent3">
                    <a:lumMod val="75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吉備</a:t>
            </a:r>
            <a:r>
              <a:rPr lang="ja-JP" altLang="en-US" sz="1000" b="1" dirty="0" smtClean="0">
                <a:solidFill>
                  <a:schemeClr val="accent3">
                    <a:lumMod val="75000"/>
                  </a:schemeClr>
                </a:solidFill>
                <a:latin typeface="ＤＦＰまるもじ体" pitchFamily="50" charset="-128"/>
                <a:ea typeface="ＤＦＰまるもじ体" pitchFamily="50" charset="-128"/>
              </a:rPr>
              <a:t>中央町教育委員会（申請中）</a:t>
            </a:r>
            <a:endParaRPr lang="ja-JP" altLang="en-US" sz="1000" b="1" dirty="0">
              <a:solidFill>
                <a:schemeClr val="accent3">
                  <a:lumMod val="75000"/>
                </a:schemeClr>
              </a:solidFill>
              <a:latin typeface="ＤＦＰまるもじ体" pitchFamily="50" charset="-128"/>
              <a:ea typeface="ＤＦＰまるもじ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168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ma.tokunaga</cp:lastModifiedBy>
  <cp:revision>74</cp:revision>
  <cp:lastPrinted>2015-06-23T00:13:19Z</cp:lastPrinted>
  <dcterms:created xsi:type="dcterms:W3CDTF">2014-06-15T13:52:37Z</dcterms:created>
  <dcterms:modified xsi:type="dcterms:W3CDTF">2015-06-23T00:18:14Z</dcterms:modified>
</cp:coreProperties>
</file>